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  <p:sldMasterId id="2147483682" r:id="rId2"/>
  </p:sldMasterIdLst>
  <p:notesMasterIdLst>
    <p:notesMasterId r:id="rId18"/>
  </p:notesMasterIdLst>
  <p:handoutMasterIdLst>
    <p:handoutMasterId r:id="rId19"/>
  </p:handoutMasterIdLst>
  <p:sldIdLst>
    <p:sldId id="348" r:id="rId3"/>
    <p:sldId id="356" r:id="rId4"/>
    <p:sldId id="367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8" r:id="rId15"/>
    <p:sldId id="366" r:id="rId16"/>
    <p:sldId id="369" r:id="rId17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67A962A-055F-4E7A-9C82-64FD4C0C0628}">
          <p14:sldIdLst>
            <p14:sldId id="348"/>
            <p14:sldId id="356"/>
            <p14:sldId id="367"/>
            <p14:sldId id="357"/>
            <p14:sldId id="358"/>
            <p14:sldId id="359"/>
            <p14:sldId id="360"/>
            <p14:sldId id="361"/>
            <p14:sldId id="362"/>
            <p14:sldId id="363"/>
            <p14:sldId id="364"/>
            <p14:sldId id="365"/>
            <p14:sldId id="368"/>
            <p14:sldId id="366"/>
            <p14:sldId id="3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60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040"/>
    <a:srgbClr val="0B0BFF"/>
    <a:srgbClr val="007B00"/>
    <a:srgbClr val="FFFFFF"/>
    <a:srgbClr val="00B858"/>
    <a:srgbClr val="662E94"/>
    <a:srgbClr val="E8C500"/>
    <a:srgbClr val="BCA044"/>
    <a:srgbClr val="EF4164"/>
    <a:srgbClr val="080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3827" autoAdjust="0"/>
  </p:normalViewPr>
  <p:slideViewPr>
    <p:cSldViewPr snapToGrid="0" snapToObjects="1">
      <p:cViewPr varScale="1">
        <p:scale>
          <a:sx n="70" d="100"/>
          <a:sy n="70" d="100"/>
        </p:scale>
        <p:origin x="53" y="154"/>
      </p:cViewPr>
      <p:guideLst>
        <p:guide orient="horz" pos="360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9252"/>
    </p:cViewPr>
  </p:sorterViewPr>
  <p:notesViewPr>
    <p:cSldViewPr snapToGrid="0" snapToObjects="1">
      <p:cViewPr varScale="1">
        <p:scale>
          <a:sx n="70" d="100"/>
          <a:sy n="70" d="100"/>
        </p:scale>
        <p:origin x="2822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97CB1905-1EEB-6545-B5E2-B70E8868255E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261A396-5F67-764F-9A9A-305152EBE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8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5F53F6BF-7462-9046-A2B6-90C29244BD27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4B7DBC5-2A13-CA47-B9EE-6017A92B6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3686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97823"/>
            <a:ext cx="8082419" cy="1639468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5000">
                <a:solidFill>
                  <a:srgbClr val="E09E1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75258"/>
            <a:ext cx="6400800" cy="111359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2D63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90539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120052"/>
            <a:ext cx="7766050" cy="94585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>
              <a:defRPr sz="4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1202499"/>
            <a:ext cx="7740650" cy="462210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8440420" y="6326236"/>
            <a:ext cx="7035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ACBFA4-9F9F-3F42-9348-CEF387879029}" type="slidenum">
              <a:rPr lang="en-US" sz="1200" smtClean="0">
                <a:solidFill>
                  <a:srgbClr val="FFFFFF"/>
                </a:solidFill>
                <a:latin typeface="Lucida Grande"/>
                <a:cs typeface="Lucida Grande"/>
              </a:rPr>
              <a:t>‹#›</a:t>
            </a:fld>
            <a:endParaRPr lang="en-US" sz="1200" dirty="0">
              <a:solidFill>
                <a:srgbClr val="FFFFFF"/>
              </a:solidFill>
              <a:latin typeface="Lucida Grande"/>
              <a:cs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3581303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8325" y="2017295"/>
            <a:ext cx="7772400" cy="1996573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4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325" y="1019341"/>
            <a:ext cx="7772400" cy="89568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200">
                <a:solidFill>
                  <a:srgbClr val="2D637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281623" y="6326236"/>
            <a:ext cx="7035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ACBFA4-9F9F-3F42-9348-CEF387879029}" type="slidenum">
              <a:rPr lang="en-US" sz="1200" smtClean="0">
                <a:solidFill>
                  <a:srgbClr val="FFFFFF"/>
                </a:solidFill>
                <a:latin typeface="Lucida Grande"/>
                <a:cs typeface="Lucida Grande"/>
              </a:rPr>
              <a:t>‹#›</a:t>
            </a:fld>
            <a:endParaRPr lang="en-US" sz="1200" dirty="0">
              <a:solidFill>
                <a:srgbClr val="FFFFFF"/>
              </a:solidFill>
              <a:latin typeface="Lucida Grande"/>
              <a:cs typeface="Lucida Grande"/>
            </a:endParaRPr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2151572" y="6273984"/>
            <a:ext cx="2348159" cy="3760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bg1"/>
                </a:solidFill>
                <a:latin typeface="Lucida Grande"/>
                <a:ea typeface="+mn-ea"/>
                <a:cs typeface="Lucida Grande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11/15/13 | </a:t>
            </a:r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536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8174"/>
            <a:ext cx="3717925" cy="4346531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0"/>
          </p:nvPr>
        </p:nvSpPr>
        <p:spPr>
          <a:xfrm>
            <a:off x="4175125" y="1528175"/>
            <a:ext cx="3746500" cy="4346531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rgbClr val="2D637F"/>
                </a:solidFill>
              </a:defRPr>
            </a:lvl1pPr>
            <a:lvl2pPr>
              <a:defRPr sz="2000">
                <a:solidFill>
                  <a:srgbClr val="2D637F"/>
                </a:solidFill>
              </a:defRPr>
            </a:lvl2pPr>
            <a:lvl3pPr>
              <a:defRPr sz="1800">
                <a:solidFill>
                  <a:srgbClr val="2D637F"/>
                </a:solidFill>
              </a:defRPr>
            </a:lvl3pPr>
            <a:lvl4pPr>
              <a:defRPr sz="1600">
                <a:solidFill>
                  <a:srgbClr val="2D637F"/>
                </a:solidFill>
              </a:defRPr>
            </a:lvl4pPr>
            <a:lvl5pPr>
              <a:defRPr sz="1400">
                <a:solidFill>
                  <a:srgbClr val="2D637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281623" y="6326236"/>
            <a:ext cx="7035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ACBFA4-9F9F-3F42-9348-CEF387879029}" type="slidenum">
              <a:rPr lang="en-US" sz="1200" smtClean="0">
                <a:solidFill>
                  <a:srgbClr val="FFFFFF"/>
                </a:solidFill>
                <a:latin typeface="Lucida Grande"/>
                <a:cs typeface="Lucida Grande"/>
              </a:rPr>
              <a:t>‹#›</a:t>
            </a:fld>
            <a:endParaRPr lang="en-US" sz="1200" dirty="0">
              <a:solidFill>
                <a:srgbClr val="FFFFFF"/>
              </a:solidFill>
              <a:latin typeface="Lucida Grande"/>
              <a:cs typeface="Lucida Grande"/>
            </a:endParaRPr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2151572" y="6273984"/>
            <a:ext cx="2348159" cy="3760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bg1"/>
                </a:solidFill>
                <a:latin typeface="Lucida Grande"/>
                <a:ea typeface="+mn-ea"/>
                <a:cs typeface="Lucida Grande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11/15/13 | </a:t>
            </a:r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69900" y="253402"/>
            <a:ext cx="7766050" cy="115035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33138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729789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358775"/>
            <a:ext cx="5486400" cy="33710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4296527"/>
            <a:ext cx="5486400" cy="4772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4281623" y="6326236"/>
            <a:ext cx="7035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ACBFA4-9F9F-3F42-9348-CEF387879029}" type="slidenum">
              <a:rPr lang="en-US" sz="1200" smtClean="0">
                <a:solidFill>
                  <a:srgbClr val="FFFFFF"/>
                </a:solidFill>
                <a:latin typeface="Lucida Grande"/>
                <a:cs typeface="Lucida Grande"/>
              </a:rPr>
              <a:t>‹#›</a:t>
            </a:fld>
            <a:endParaRPr lang="en-US" sz="1200" dirty="0">
              <a:solidFill>
                <a:srgbClr val="FFFFFF"/>
              </a:solidFill>
              <a:latin typeface="Lucida Grande"/>
              <a:cs typeface="Lucida Grande"/>
            </a:endParaRPr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2151572" y="6273984"/>
            <a:ext cx="2348159" cy="3760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bg1"/>
                </a:solidFill>
                <a:latin typeface="Lucida Grande"/>
                <a:ea typeface="+mn-ea"/>
                <a:cs typeface="Lucida Grande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11/15/13 | </a:t>
            </a:r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45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41995"/>
            <a:ext cx="3008313" cy="4049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575050" y="1041995"/>
            <a:ext cx="4537075" cy="365700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531651"/>
            <a:ext cx="3008313" cy="31673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0" y="316782"/>
            <a:ext cx="3495675" cy="4880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E09E19"/>
                </a:solidFill>
                <a:latin typeface="Georgia"/>
                <a:cs typeface="Georgia"/>
              </a:defRPr>
            </a:lvl1pPr>
          </a:lstStyle>
          <a:p>
            <a:pPr lvl="0"/>
            <a:r>
              <a:rPr lang="en-US" dirty="0"/>
              <a:t>CLICK TO EDIT MASTER  |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 hasCustomPrompt="1"/>
          </p:nvPr>
        </p:nvSpPr>
        <p:spPr>
          <a:xfrm>
            <a:off x="3797031" y="312434"/>
            <a:ext cx="2238375" cy="49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2D637F"/>
                </a:solidFill>
                <a:latin typeface="Georgia"/>
                <a:cs typeface="Georgia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4281623" y="6326236"/>
            <a:ext cx="7035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ACBFA4-9F9F-3F42-9348-CEF387879029}" type="slidenum">
              <a:rPr lang="en-US" sz="1200" smtClean="0">
                <a:solidFill>
                  <a:srgbClr val="FFFFFF"/>
                </a:solidFill>
                <a:latin typeface="Lucida Grande"/>
                <a:cs typeface="Lucida Grande"/>
              </a:rPr>
              <a:t>‹#›</a:t>
            </a:fld>
            <a:endParaRPr lang="en-US" sz="1200" dirty="0">
              <a:solidFill>
                <a:srgbClr val="FFFFFF"/>
              </a:solidFill>
              <a:latin typeface="Lucida Grande"/>
              <a:cs typeface="Lucida Grande"/>
            </a:endParaRP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2151572" y="6273984"/>
            <a:ext cx="2348159" cy="3760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bg1"/>
                </a:solidFill>
                <a:latin typeface="Lucida Grande"/>
                <a:ea typeface="+mn-ea"/>
                <a:cs typeface="Lucida Grande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11/15/13 | </a:t>
            </a:r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699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217" y="2607429"/>
            <a:ext cx="8433468" cy="85499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6217" y="3542633"/>
            <a:ext cx="8433469" cy="6234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68682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4524" y="3832058"/>
            <a:ext cx="8421687" cy="1154363"/>
          </a:xfrm>
          <a:prstGeom prst="rect">
            <a:avLst/>
          </a:prstGeom>
        </p:spPr>
        <p:txBody>
          <a:bodyPr anchor="t"/>
          <a:lstStyle>
            <a:lvl1pPr algn="l">
              <a:defRPr sz="5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523" y="3275263"/>
            <a:ext cx="8421687" cy="5567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4281623" y="6326236"/>
            <a:ext cx="7035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ACBFA4-9F9F-3F42-9348-CEF387879029}" type="slidenum">
              <a:rPr lang="en-US" sz="1200" smtClean="0">
                <a:solidFill>
                  <a:srgbClr val="FFFFFF"/>
                </a:solidFill>
                <a:latin typeface="Lucida Grande"/>
                <a:cs typeface="Lucida Grande"/>
              </a:rPr>
              <a:t>‹#›</a:t>
            </a:fld>
            <a:endParaRPr lang="en-US" sz="1200" dirty="0">
              <a:solidFill>
                <a:srgbClr val="FFFFFF"/>
              </a:solidFill>
              <a:latin typeface="Lucida Grande"/>
              <a:cs typeface="Lucida Grande"/>
            </a:endParaRPr>
          </a:p>
        </p:txBody>
      </p:sp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2151572" y="6273984"/>
            <a:ext cx="2348159" cy="3760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bg1"/>
                </a:solidFill>
                <a:latin typeface="Lucida Grande"/>
                <a:ea typeface="+mn-ea"/>
                <a:cs typeface="Lucida Grande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11/15/13 | </a:t>
            </a:r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683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36217" y="3581594"/>
            <a:ext cx="8229600" cy="19128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   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36217" y="2607429"/>
            <a:ext cx="8433468" cy="85499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4281623" y="6326236"/>
            <a:ext cx="7035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ACBFA4-9F9F-3F42-9348-CEF387879029}" type="slidenum">
              <a:rPr lang="en-US" sz="1200" smtClean="0">
                <a:solidFill>
                  <a:srgbClr val="FFFFFF"/>
                </a:solidFill>
                <a:latin typeface="Lucida Grande"/>
                <a:cs typeface="Lucida Grande"/>
              </a:rPr>
              <a:t>‹#›</a:t>
            </a:fld>
            <a:endParaRPr lang="en-US" sz="1200" dirty="0">
              <a:solidFill>
                <a:srgbClr val="FFFFFF"/>
              </a:solidFill>
              <a:latin typeface="Lucida Grande"/>
              <a:cs typeface="Lucida Grande"/>
            </a:endParaRPr>
          </a:p>
        </p:txBody>
      </p:sp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2151572" y="6273984"/>
            <a:ext cx="2348159" cy="3760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bg1"/>
                </a:solidFill>
                <a:latin typeface="Lucida Grande"/>
                <a:ea typeface="+mn-ea"/>
                <a:cs typeface="Lucida Grande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11/15/13 | </a:t>
            </a:r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735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image" Target="../media/image3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6248400"/>
            <a:ext cx="9144000" cy="609599"/>
          </a:xfrm>
          <a:prstGeom prst="rect">
            <a:avLst/>
          </a:prstGeom>
          <a:solidFill>
            <a:srgbClr val="00316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67368" y="530726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5259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Project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8079"/>
            <a:ext cx="8229600" cy="2526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6274508" y="0"/>
            <a:ext cx="2869492" cy="237957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216649" y="6330360"/>
            <a:ext cx="1383552" cy="422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568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81" r:id="rId5"/>
    <p:sldLayoutId id="2147483649" r:id="rId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5000" kern="1200">
          <a:solidFill>
            <a:srgbClr val="E09E19"/>
          </a:solidFill>
          <a:latin typeface="Georgia"/>
          <a:ea typeface="+mj-ea"/>
          <a:cs typeface="Georg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rgbClr val="2D637F"/>
          </a:solidFill>
          <a:latin typeface="Lucida Grande"/>
          <a:ea typeface="+mn-ea"/>
          <a:cs typeface="Lucida Grand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2D637F"/>
          </a:solidFill>
          <a:latin typeface="Lucida Grande"/>
          <a:ea typeface="+mn-ea"/>
          <a:cs typeface="Lucida Grand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2D637F"/>
          </a:solidFill>
          <a:latin typeface="Lucida Grande"/>
          <a:ea typeface="+mn-ea"/>
          <a:cs typeface="Lucida Grand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rgbClr val="2D637F"/>
          </a:solidFill>
          <a:latin typeface="Lucida Grande"/>
          <a:ea typeface="+mn-ea"/>
          <a:cs typeface="Lucida Grand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rgbClr val="2D637F"/>
          </a:solidFill>
          <a:latin typeface="Lucida Grande"/>
          <a:ea typeface="+mn-ea"/>
          <a:cs typeface="Lucida Grand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6503" y="-979"/>
            <a:ext cx="9170503" cy="685897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-32368" y="5541909"/>
            <a:ext cx="9170736" cy="133007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369048" y="6019295"/>
            <a:ext cx="1745673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76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5000" kern="1200">
          <a:solidFill>
            <a:srgbClr val="FFFFFF"/>
          </a:solidFill>
          <a:latin typeface="Georgia"/>
          <a:ea typeface="+mj-ea"/>
          <a:cs typeface="Georg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rgbClr val="FFFFFF"/>
          </a:solidFill>
          <a:latin typeface="Lucida Grande"/>
          <a:ea typeface="+mn-ea"/>
          <a:cs typeface="Lucida Grand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Lucida Grande"/>
          <a:ea typeface="+mn-ea"/>
          <a:cs typeface="Lucida Grand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FFFFFF"/>
          </a:solidFill>
          <a:latin typeface="Lucida Grande"/>
          <a:ea typeface="+mn-ea"/>
          <a:cs typeface="Lucida Grand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rgbClr val="FFFFFF"/>
          </a:solidFill>
          <a:latin typeface="Lucida Grande"/>
          <a:ea typeface="+mn-ea"/>
          <a:cs typeface="Lucida Grand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rgbClr val="FFFFFF"/>
          </a:solidFill>
          <a:latin typeface="Lucida Grande"/>
          <a:ea typeface="+mn-ea"/>
          <a:cs typeface="Lucida Grand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kb.lumerical.com/en/applications.html" TargetMode="External"/><Relationship Id="rId2" Type="http://schemas.openxmlformats.org/officeDocument/2006/relationships/hyperlink" Target="https://kb.lumerical.com/en/index.html?ref_scripts_scripting_language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 we will cover a basic introduction to the </a:t>
            </a:r>
            <a:r>
              <a:rPr lang="en-US" dirty="0" err="1" smtClean="0"/>
              <a:t>Lumerical</a:t>
            </a:r>
            <a:r>
              <a:rPr lang="en-US" dirty="0" smtClean="0"/>
              <a:t> scripting language</a:t>
            </a:r>
          </a:p>
          <a:p>
            <a:r>
              <a:rPr lang="en-US" dirty="0" smtClean="0"/>
              <a:t>We will revisit the </a:t>
            </a:r>
            <a:r>
              <a:rPr lang="en-US" dirty="0" err="1" smtClean="0"/>
              <a:t>ZnO</a:t>
            </a:r>
            <a:r>
              <a:rPr lang="en-US" dirty="0" smtClean="0"/>
              <a:t> nanowire as an example</a:t>
            </a:r>
          </a:p>
          <a:p>
            <a:r>
              <a:rPr lang="en-US" dirty="0" err="1" smtClean="0"/>
              <a:t>Lumerical</a:t>
            </a:r>
            <a:r>
              <a:rPr lang="en-US" dirty="0" smtClean="0"/>
              <a:t> software shares a common scripting language that makes it possible to automate all aspects of simulation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19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0896" y="2474506"/>
            <a:ext cx="6420054" cy="38392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new optimization</a:t>
            </a:r>
          </a:p>
          <a:p>
            <a:r>
              <a:rPr lang="en-US" dirty="0" smtClean="0"/>
              <a:t>Right-click, Edit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8736" y="1202499"/>
            <a:ext cx="2694214" cy="1135419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2264229" y="3752645"/>
            <a:ext cx="628650" cy="40025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9913" y="3328884"/>
            <a:ext cx="2590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Optimize nanowire radius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18362" y="5137515"/>
            <a:ext cx="2034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Maximize reflection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203256" y="5337642"/>
            <a:ext cx="692344" cy="19230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9876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599" y="1202499"/>
            <a:ext cx="8171543" cy="4896222"/>
          </a:xfrm>
        </p:spPr>
        <p:txBody>
          <a:bodyPr>
            <a:normAutofit/>
          </a:bodyPr>
          <a:lstStyle/>
          <a:p>
            <a:r>
              <a:rPr lang="en-US" dirty="0" smtClean="0"/>
              <a:t>Click Run button to start optimization (same button as for sweep)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599" y="2169695"/>
            <a:ext cx="5715495" cy="3482642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4511220" y="2568721"/>
            <a:ext cx="1824266" cy="24492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371072" y="2429928"/>
            <a:ext cx="277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Optimized reflectance after 1 generation is 5%, much better than initial 0.7% (your results may vary)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5627716" y="3418846"/>
            <a:ext cx="707770" cy="55695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371072" y="3911016"/>
            <a:ext cx="23723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Radius is 37 </a:t>
            </a:r>
            <a:r>
              <a:rPr lang="en-US" dirty="0" smtClean="0"/>
              <a:t>nm </a:t>
            </a:r>
            <a:r>
              <a:rPr lang="en-US" smtClean="0"/>
              <a:t>(original 65 nm)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Diameters varied from 20 to 150 nm in the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243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disc4_ZnO_nanowire_laser_mirror_movieMonitor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467531" y="760867"/>
            <a:ext cx="6164262" cy="4622800"/>
          </a:xfrm>
        </p:spPr>
      </p:pic>
    </p:spTree>
    <p:extLst>
      <p:ext uri="{BB962C8B-B14F-4D97-AF65-F5344CB8AC3E}">
        <p14:creationId xmlns:p14="http://schemas.microsoft.com/office/powerpoint/2010/main" val="178775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Reflectivity is higher, but mode confinement is much weaker due to smaller wire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6679" y="2304734"/>
            <a:ext cx="3004754" cy="272112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755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single variable such as this, sweep is probably better</a:t>
            </a:r>
          </a:p>
          <a:p>
            <a:r>
              <a:rPr lang="en-US" dirty="0" smtClean="0"/>
              <a:t>In this case we would also like to optimize reflection from air interface, </a:t>
            </a:r>
            <a:r>
              <a:rPr lang="en-US" smtClean="0"/>
              <a:t>and confinement factor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717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1202499"/>
            <a:ext cx="8314159" cy="462210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Scripting language reference: </a:t>
            </a:r>
            <a:r>
              <a:rPr lang="en-US" sz="1800" dirty="0" smtClean="0">
                <a:hlinkClick r:id="rId2"/>
              </a:rPr>
              <a:t>https://kb.lumerical.com/en/index.html?ref_scripts_scripting_language.html</a:t>
            </a:r>
            <a:endParaRPr lang="en-US" sz="1800" dirty="0" smtClean="0"/>
          </a:p>
          <a:p>
            <a:r>
              <a:rPr lang="en-US" sz="1800" dirty="0" smtClean="0"/>
              <a:t>Example simulations: </a:t>
            </a:r>
            <a:r>
              <a:rPr lang="en-US" sz="1800" dirty="0" smtClean="0">
                <a:hlinkClick r:id="rId3"/>
              </a:rPr>
              <a:t>https://kb.lumerical.com/en/applications.html</a:t>
            </a:r>
            <a:endParaRPr lang="en-US" sz="1800" dirty="0" smtClean="0"/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293032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and analysis 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56" y="1229341"/>
            <a:ext cx="8571593" cy="4622103"/>
          </a:xfrm>
        </p:spPr>
        <p:txBody>
          <a:bodyPr>
            <a:normAutofit/>
          </a:bodyPr>
          <a:lstStyle/>
          <a:p>
            <a:r>
              <a:rPr lang="en-US" dirty="0" smtClean="0"/>
              <a:t>Setup scripts are used for setting up structures</a:t>
            </a:r>
          </a:p>
          <a:p>
            <a:r>
              <a:rPr lang="en-US" dirty="0" smtClean="0"/>
              <a:t>Analysis scripts process data after simulation runs</a:t>
            </a:r>
          </a:p>
          <a:p>
            <a:r>
              <a:rPr lang="en-US" dirty="0" smtClean="0"/>
              <a:t>Can also have standalone scripts that can do both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875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Groups are used to organize structures in a hierarchical fashion</a:t>
            </a:r>
          </a:p>
          <a:p>
            <a:pPr lvl="1"/>
            <a:r>
              <a:rPr lang="en-US" dirty="0"/>
              <a:t>Container groups hold objects but have no scripts</a:t>
            </a:r>
          </a:p>
          <a:p>
            <a:pPr lvl="1"/>
            <a:r>
              <a:rPr lang="en-US" dirty="0"/>
              <a:t>Structure groups have a Setup script</a:t>
            </a:r>
          </a:p>
          <a:p>
            <a:pPr lvl="1"/>
            <a:r>
              <a:rPr lang="en-US" dirty="0"/>
              <a:t>Analysis groups have both Setup and Analysis scripts</a:t>
            </a:r>
          </a:p>
          <a:p>
            <a:r>
              <a:rPr lang="en-US" dirty="0"/>
              <a:t>Useful if you have many structures (</a:t>
            </a:r>
            <a:r>
              <a:rPr lang="en-US" dirty="0" err="1"/>
              <a:t>eg</a:t>
            </a:r>
            <a:r>
              <a:rPr lang="en-US" dirty="0"/>
              <a:t>. array of objects) or complex structure with many components (</a:t>
            </a:r>
            <a:r>
              <a:rPr lang="en-US" dirty="0" err="1"/>
              <a:t>eg</a:t>
            </a:r>
            <a:r>
              <a:rPr lang="en-US" dirty="0"/>
              <a:t>. grating coupler)</a:t>
            </a:r>
          </a:p>
          <a:p>
            <a:r>
              <a:rPr lang="en-US" dirty="0"/>
              <a:t>Top-level </a:t>
            </a:r>
            <a:r>
              <a:rPr lang="en-US" b="1" i="1" dirty="0"/>
              <a:t>model </a:t>
            </a:r>
            <a:r>
              <a:rPr lang="en-US" dirty="0"/>
              <a:t>object is an Analysis group and contains both Setup and Analysis scripts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7243" y="4768284"/>
            <a:ext cx="1392846" cy="1783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156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4685" y="3005303"/>
            <a:ext cx="5350136" cy="31667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and analysis 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599" y="1202499"/>
            <a:ext cx="8579757" cy="4622103"/>
          </a:xfrm>
        </p:spPr>
        <p:txBody>
          <a:bodyPr/>
          <a:lstStyle/>
          <a:p>
            <a:r>
              <a:rPr lang="en-US" dirty="0"/>
              <a:t>Open </a:t>
            </a:r>
            <a:r>
              <a:rPr lang="en-US" b="1" i="1" dirty="0" smtClean="0"/>
              <a:t>disc12_ZnO_nanowire_laser_mirror.fsp</a:t>
            </a:r>
            <a:endParaRPr lang="en-US" b="1" i="1" dirty="0"/>
          </a:p>
          <a:p>
            <a:r>
              <a:rPr lang="en-US" dirty="0"/>
              <a:t>Right-click </a:t>
            </a:r>
            <a:r>
              <a:rPr lang="en-US" b="1" i="1" dirty="0"/>
              <a:t>model</a:t>
            </a:r>
            <a:r>
              <a:rPr lang="en-US" dirty="0"/>
              <a:t> object, Edit object</a:t>
            </a:r>
          </a:p>
          <a:p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869869" y="2808514"/>
            <a:ext cx="106136" cy="2857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43865" y="2439182"/>
            <a:ext cx="1655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Setup script tab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653641" y="2786630"/>
            <a:ext cx="251706" cy="2857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474026" y="2439182"/>
            <a:ext cx="1868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Analysis script tab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547257" y="3649436"/>
            <a:ext cx="1428748" cy="3102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78557" y="3445032"/>
            <a:ext cx="27161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rigin of group</a:t>
            </a:r>
          </a:p>
          <a:p>
            <a:endParaRPr lang="en-US" dirty="0" smtClean="0"/>
          </a:p>
          <a:p>
            <a:r>
              <a:rPr lang="en-US" dirty="0" smtClean="0"/>
              <a:t>Structures’ coordinates are</a:t>
            </a:r>
          </a:p>
          <a:p>
            <a:r>
              <a:rPr lang="en-US" dirty="0" smtClean="0"/>
              <a:t>relative to this origin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036545" y="5254359"/>
            <a:ext cx="3943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Script variables</a:t>
            </a:r>
          </a:p>
          <a:p>
            <a:r>
              <a:rPr lang="en-US" dirty="0" smtClean="0"/>
              <a:t>Can be lengths, materials, numbers,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093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3615" y="3791970"/>
            <a:ext cx="4785775" cy="26062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length parameters are set for the total simulation dimensions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Click </a:t>
            </a:r>
            <a:r>
              <a:rPr lang="en-US" i="1" dirty="0" smtClean="0"/>
              <a:t>Script </a:t>
            </a:r>
            <a:r>
              <a:rPr lang="en-US" dirty="0" smtClean="0"/>
              <a:t>tab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861707" y="4400550"/>
            <a:ext cx="491218" cy="571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82600" y="3967460"/>
            <a:ext cx="364852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“construction group”, group is designed to create its structures instead of modifying them</a:t>
            </a:r>
          </a:p>
          <a:p>
            <a:endParaRPr lang="en-US" i="1" dirty="0" smtClean="0"/>
          </a:p>
          <a:p>
            <a:r>
              <a:rPr lang="en-US" i="1" dirty="0" err="1" smtClean="0"/>
              <a:t>deleteall</a:t>
            </a:r>
            <a:r>
              <a:rPr lang="en-US" i="1" dirty="0" smtClean="0"/>
              <a:t>;</a:t>
            </a:r>
            <a:r>
              <a:rPr lang="en-US" dirty="0" smtClean="0"/>
              <a:t> command will be added, which deletes all existing structures in group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7494814" y="5625193"/>
            <a:ext cx="440872" cy="244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306866" y="5440527"/>
            <a:ext cx="3228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 test first to see errors below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9194" y="1904642"/>
            <a:ext cx="5833155" cy="1230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119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7829" y="1713315"/>
            <a:ext cx="2654938" cy="16846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script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905003" y="1622431"/>
            <a:ext cx="612321" cy="2857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9900" y="1427218"/>
            <a:ext cx="34351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select</a:t>
            </a:r>
            <a:r>
              <a:rPr lang="en-US" dirty="0" smtClean="0"/>
              <a:t> selects an existing object</a:t>
            </a:r>
          </a:p>
          <a:p>
            <a:endParaRPr lang="en-US" i="1" dirty="0"/>
          </a:p>
          <a:p>
            <a:r>
              <a:rPr lang="en-US" dirty="0" smtClean="0"/>
              <a:t>To refer to an object in a subgroup, use the notation “</a:t>
            </a:r>
            <a:r>
              <a:rPr lang="en-US" i="1" dirty="0" smtClean="0"/>
              <a:t>group::object”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850825" y="2037398"/>
            <a:ext cx="898071" cy="8980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863196" y="1816954"/>
            <a:ext cx="22143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that SI units are used regardless of simulation settings. Therefore this length is in meters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3819699" y="2820988"/>
            <a:ext cx="697625" cy="5131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94917" y="3138105"/>
            <a:ext cx="346640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set</a:t>
            </a:r>
            <a:r>
              <a:rPr lang="en-US" dirty="0" smtClean="0"/>
              <a:t> sets a property of the object</a:t>
            </a:r>
          </a:p>
          <a:p>
            <a:endParaRPr lang="en-US" i="1" dirty="0"/>
          </a:p>
          <a:p>
            <a:r>
              <a:rPr lang="en-US" dirty="0" smtClean="0"/>
              <a:t>Any property seen in the Edit menu can be set, including materials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boolean</a:t>
            </a:r>
            <a:r>
              <a:rPr lang="en-US" dirty="0" smtClean="0"/>
              <a:t> values use </a:t>
            </a:r>
            <a:r>
              <a:rPr lang="en-US" i="1" dirty="0" smtClean="0"/>
              <a:t>true</a:t>
            </a:r>
            <a:r>
              <a:rPr lang="en-US" dirty="0" smtClean="0"/>
              <a:t> or </a:t>
            </a:r>
            <a:r>
              <a:rPr lang="en-US" i="1" dirty="0" smtClean="0"/>
              <a:t>false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materials use a string containing the name of the material</a:t>
            </a:r>
            <a:endParaRPr lang="en-US" dirty="0" smtClean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6134793" y="1427218"/>
            <a:ext cx="274320" cy="3897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850825" y="1101181"/>
            <a:ext cx="2103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Semicolons required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4631624" y="3077586"/>
            <a:ext cx="111826" cy="71880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517324" y="3924272"/>
            <a:ext cx="431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“?” to print things: useful for debugging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596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grating coupler structure group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9900" y="1538165"/>
            <a:ext cx="7740650" cy="4622103"/>
          </a:xfrm>
        </p:spPr>
        <p:txBody>
          <a:bodyPr/>
          <a:lstStyle/>
          <a:p>
            <a:r>
              <a:rPr lang="en-US" dirty="0" smtClean="0"/>
              <a:t>Double click </a:t>
            </a:r>
            <a:r>
              <a:rPr lang="en-US" i="1" dirty="0" smtClean="0"/>
              <a:t>Grating coupler</a:t>
            </a:r>
            <a:r>
              <a:rPr lang="en-US" dirty="0" smtClean="0"/>
              <a:t> from Object Library to create</a:t>
            </a:r>
          </a:p>
          <a:p>
            <a:r>
              <a:rPr lang="en-US" dirty="0" smtClean="0"/>
              <a:t>This is what we used in past simulations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Expand object in tree, you will see many polygons called </a:t>
            </a:r>
            <a:r>
              <a:rPr lang="en-US" i="1" dirty="0" smtClean="0"/>
              <a:t>post</a:t>
            </a:r>
            <a:r>
              <a:rPr lang="en-US" dirty="0" smtClean="0"/>
              <a:t> and </a:t>
            </a:r>
            <a:r>
              <a:rPr lang="en-US" i="1" dirty="0" smtClean="0"/>
              <a:t>coating</a:t>
            </a:r>
            <a:r>
              <a:rPr lang="en-US" dirty="0" smtClean="0"/>
              <a:t> comprising the grating coupler</a:t>
            </a:r>
          </a:p>
          <a:p>
            <a:r>
              <a:rPr lang="en-US" dirty="0" smtClean="0"/>
              <a:t>Setup script contains many examples of script syntax: </a:t>
            </a:r>
            <a:r>
              <a:rPr lang="en-US" i="1" dirty="0" smtClean="0"/>
              <a:t>if</a:t>
            </a:r>
            <a:r>
              <a:rPr lang="en-US" i="1" dirty="0"/>
              <a:t> </a:t>
            </a:r>
            <a:r>
              <a:rPr lang="en-US" dirty="0" smtClean="0"/>
              <a:t>statements, </a:t>
            </a:r>
            <a:r>
              <a:rPr lang="en-US" i="1" dirty="0" smtClean="0"/>
              <a:t>for</a:t>
            </a:r>
            <a:r>
              <a:rPr lang="en-US" dirty="0" smtClean="0"/>
              <a:t> loops, matrices, creating objects, etc.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3085" y="2376843"/>
            <a:ext cx="2974279" cy="2009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1202499"/>
            <a:ext cx="7753350" cy="4622103"/>
          </a:xfrm>
        </p:spPr>
        <p:txBody>
          <a:bodyPr/>
          <a:lstStyle/>
          <a:p>
            <a:r>
              <a:rPr lang="en-US" dirty="0" err="1" smtClean="0"/>
              <a:t>Lumerical</a:t>
            </a:r>
            <a:r>
              <a:rPr lang="en-US" dirty="0" smtClean="0"/>
              <a:t> FDTD has built-in feature to optimize a figure of merit using Particle Swarm optimization</a:t>
            </a:r>
          </a:p>
          <a:p>
            <a:pPr lvl="1"/>
            <a:r>
              <a:rPr lang="en-US" dirty="0" smtClean="0"/>
              <a:t>Optimizer </a:t>
            </a:r>
            <a:r>
              <a:rPr lang="en-US" dirty="0"/>
              <a:t>randomly generates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 smtClean="0"/>
              <a:t>simulations (“particles”),    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= generation size</a:t>
            </a:r>
          </a:p>
          <a:p>
            <a:pPr lvl="1"/>
            <a:r>
              <a:rPr lang="en-US" dirty="0" smtClean="0"/>
              <a:t>Each particle moves towards best result to produce </a:t>
            </a:r>
            <a:r>
              <a:rPr lang="en-US" dirty="0"/>
              <a:t>next generation</a:t>
            </a:r>
          </a:p>
          <a:p>
            <a:r>
              <a:rPr lang="en-US" dirty="0"/>
              <a:t>Usually converges after </a:t>
            </a:r>
            <a:r>
              <a:rPr lang="en-US" dirty="0" smtClean="0"/>
              <a:t>&lt;5 generations (depends on complexity)</a:t>
            </a:r>
          </a:p>
          <a:p>
            <a:r>
              <a:rPr lang="en-US" dirty="0"/>
              <a:t>Can only optimize a scalar (not array or matrix), so usually need Analysis script to extract a single element of </a:t>
            </a:r>
            <a:r>
              <a:rPr lang="en-US" dirty="0" smtClean="0"/>
              <a:t>array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44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1984" y="4556215"/>
            <a:ext cx="3107221" cy="14426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Delete grating coupler object</a:t>
            </a:r>
          </a:p>
          <a:p>
            <a:r>
              <a:rPr lang="en-US" dirty="0" smtClean="0"/>
              <a:t>Right-click </a:t>
            </a:r>
            <a:r>
              <a:rPr lang="en-US" b="1" i="1" dirty="0" smtClean="0"/>
              <a:t>model</a:t>
            </a:r>
            <a:r>
              <a:rPr lang="en-US" dirty="0" smtClean="0"/>
              <a:t>, Edit, go to Analysis tab</a:t>
            </a:r>
          </a:p>
          <a:p>
            <a:r>
              <a:rPr lang="en-US" dirty="0" smtClean="0"/>
              <a:t>Result called </a:t>
            </a:r>
            <a:r>
              <a:rPr lang="en-US" i="1" dirty="0" smtClean="0"/>
              <a:t>R</a:t>
            </a:r>
            <a:r>
              <a:rPr lang="en-US" dirty="0" smtClean="0"/>
              <a:t> has been added</a:t>
            </a:r>
            <a:endParaRPr lang="en-US" i="1" dirty="0" smtClean="0"/>
          </a:p>
          <a:p>
            <a:pPr lvl="1"/>
            <a:r>
              <a:rPr lang="en-US" dirty="0" smtClean="0"/>
              <a:t>These results are set in script and will show up in result list of parameter sweeps and optimizations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Go to Script tab: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7411"/>
          <a:stretch/>
        </p:blipFill>
        <p:spPr>
          <a:xfrm>
            <a:off x="1020140" y="3067396"/>
            <a:ext cx="4572396" cy="860824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>
            <a:off x="4899437" y="4838781"/>
            <a:ext cx="569768" cy="4650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119150" y="4469449"/>
            <a:ext cx="1540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Monitor name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865914" y="5600700"/>
            <a:ext cx="726622" cy="1632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592536" y="4991518"/>
            <a:ext cx="3132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transmission</a:t>
            </a:r>
            <a:r>
              <a:rPr lang="en-US" dirty="0" smtClean="0"/>
              <a:t> function gets transmission normalized to source power, as an array for all frequencies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252749" y="5708991"/>
            <a:ext cx="748146" cy="434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942" y="5277534"/>
            <a:ext cx="2513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Get the middle element (=middle frequency)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48167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ortuna - Presentation" id="{16EA78F3-643D-40B0-9C71-4168083B53EF}" vid="{87F37F0B-1E96-41F2-BEEC-7B181B475EAA}"/>
    </a:ext>
  </a:ext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ortuna - Presentation" id="{16EA78F3-643D-40B0-9C71-4168083B53EF}" vid="{785546F2-CA2A-4530-9913-9694447CFDF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62455</TotalTime>
  <Words>652</Words>
  <Application>Microsoft Office PowerPoint</Application>
  <PresentationFormat>On-screen Show (4:3)</PresentationFormat>
  <Paragraphs>100</Paragraphs>
  <Slides>15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Georgia</vt:lpstr>
      <vt:lpstr>Lucida Grande</vt:lpstr>
      <vt:lpstr>Custom Design</vt:lpstr>
      <vt:lpstr>2_Custom Design</vt:lpstr>
      <vt:lpstr>Discussion today</vt:lpstr>
      <vt:lpstr>Setup and analysis scripts</vt:lpstr>
      <vt:lpstr>Groups</vt:lpstr>
      <vt:lpstr>Setup and analysis scripts</vt:lpstr>
      <vt:lpstr>Setup script</vt:lpstr>
      <vt:lpstr>Setup script</vt:lpstr>
      <vt:lpstr>Example: grating coupler structure group</vt:lpstr>
      <vt:lpstr>Optimizations</vt:lpstr>
      <vt:lpstr>Analysis script</vt:lpstr>
      <vt:lpstr>Optimization</vt:lpstr>
      <vt:lpstr>Optimization</vt:lpstr>
      <vt:lpstr>PowerPoint Presentation</vt:lpstr>
      <vt:lpstr>PowerPoint Presentation</vt:lpstr>
      <vt:lpstr>Optimization</vt:lpstr>
      <vt:lpstr>Other resources</vt:lpstr>
    </vt:vector>
  </TitlesOfParts>
  <Company>UC Berkeley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Laurie Frasier</dc:creator>
  <cp:lastModifiedBy>Kevin Han</cp:lastModifiedBy>
  <cp:revision>1123</cp:revision>
  <cp:lastPrinted>2016-04-11T20:51:57Z</cp:lastPrinted>
  <dcterms:created xsi:type="dcterms:W3CDTF">2013-01-15T19:08:57Z</dcterms:created>
  <dcterms:modified xsi:type="dcterms:W3CDTF">2018-04-17T23:56:12Z</dcterms:modified>
</cp:coreProperties>
</file>